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1063" r:id="rId3"/>
    <p:sldId id="1065" r:id="rId4"/>
    <p:sldId id="1064" r:id="rId5"/>
    <p:sldId id="1066" r:id="rId6"/>
    <p:sldId id="1067" r:id="rId7"/>
    <p:sldId id="1087" r:id="rId8"/>
    <p:sldId id="1075" r:id="rId9"/>
    <p:sldId id="1077" r:id="rId10"/>
    <p:sldId id="1088" r:id="rId11"/>
    <p:sldId id="1086" r:id="rId12"/>
    <p:sldId id="1090" r:id="rId13"/>
    <p:sldId id="1091" r:id="rId14"/>
    <p:sldId id="667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9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0" clrIdx="0"/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C6"/>
    <a:srgbClr val="F4858D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78" y="-96"/>
      </p:cViewPr>
      <p:guideLst>
        <p:guide orient="horz" pos="2183"/>
        <p:guide pos="3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0C4A6-31F0-462D-B078-69749E492BA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3A3F3-46CE-4A39-889B-A9671519A6AD}">
      <dgm:prSet custT="1"/>
      <dgm:spPr/>
      <dgm:t>
        <a:bodyPr/>
        <a:lstStyle/>
        <a:p>
          <a:pPr rtl="0"/>
          <a:r>
            <a:rPr lang="zh-CN" altLang="en-US" sz="2800" dirty="0" smtClean="0"/>
            <a:t>专业</a:t>
          </a:r>
          <a:endParaRPr lang="zh-CN" altLang="en-US" sz="2800" dirty="0"/>
        </a:p>
      </dgm:t>
    </dgm:pt>
    <dgm:pt modelId="{DB8DD68B-F7DE-4621-B0FA-78FAAE647B00}" type="par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21076AAC-9881-4A2D-95F8-773797BCC270}" type="sib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5BFF6280-D6E3-40DD-8458-D70EC4B61DFA}">
      <dgm:prSet custT="1"/>
      <dgm:spPr/>
      <dgm:t>
        <a:bodyPr/>
        <a:lstStyle/>
        <a:p>
          <a:pPr rtl="0"/>
          <a:r>
            <a:rPr lang="zh-CN" altLang="en-US" sz="2800" dirty="0" smtClean="0"/>
            <a:t>职业</a:t>
          </a:r>
          <a:endParaRPr lang="zh-CN" altLang="en-US" sz="2800" dirty="0"/>
        </a:p>
      </dgm:t>
    </dgm:pt>
    <dgm:pt modelId="{FD0864F7-26F1-4893-AFB5-0C116796A825}" type="par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7496ACB6-D41B-4FD7-A2E6-D42565A59E5C}" type="sib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0B70ACE5-2F14-47FD-8A1E-FCEE91558D17}">
      <dgm:prSet custT="1"/>
      <dgm:spPr/>
      <dgm:t>
        <a:bodyPr/>
        <a:lstStyle/>
        <a:p>
          <a:pPr rtl="0"/>
          <a:r>
            <a:rPr lang="zh-CN" altLang="en-US" sz="2800" dirty="0" smtClean="0"/>
            <a:t>求学路径</a:t>
          </a:r>
          <a:endParaRPr lang="zh-CN" altLang="en-US" sz="2800" dirty="0"/>
        </a:p>
      </dgm:t>
    </dgm:pt>
    <dgm:pt modelId="{7A5BFBD0-7811-4487-833A-9B17B616FC6E}" type="parTrans" cxnId="{14020324-3339-43DE-9B66-AA2FC4373715}">
      <dgm:prSet/>
      <dgm:spPr/>
      <dgm:t>
        <a:bodyPr/>
        <a:lstStyle/>
        <a:p>
          <a:endParaRPr lang="zh-CN" altLang="en-US" sz="2800"/>
        </a:p>
      </dgm:t>
    </dgm:pt>
    <dgm:pt modelId="{E738103B-D11E-49B8-A551-B16D2EA317D7}" type="sibTrans" cxnId="{14020324-3339-43DE-9B66-AA2FC4373715}">
      <dgm:prSet/>
      <dgm:spPr/>
      <dgm:t>
        <a:bodyPr/>
        <a:lstStyle/>
        <a:p>
          <a:endParaRPr lang="zh-CN" altLang="en-US" sz="2800"/>
        </a:p>
      </dgm:t>
    </dgm:pt>
    <dgm:pt modelId="{C0E7FF11-0AFA-4643-98EB-D05A4CC6D185}" type="pres">
      <dgm:prSet presAssocID="{6170C4A6-31F0-462D-B078-69749E492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4862CB-D6D8-45AE-826E-50DF2490B44A}" type="pres">
      <dgm:prSet presAssocID="{0003A3F3-46CE-4A39-889B-A9671519A6A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81F767-FBC8-4FD5-A0D8-994A7B138542}" type="pres">
      <dgm:prSet presAssocID="{21076AAC-9881-4A2D-95F8-773797BCC270}" presName="space" presStyleCnt="0"/>
      <dgm:spPr/>
    </dgm:pt>
    <dgm:pt modelId="{316EE107-551D-466F-A89B-3097AF9804E2}" type="pres">
      <dgm:prSet presAssocID="{5BFF6280-D6E3-40DD-8458-D70EC4B61DF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66F14E-5577-44AF-9ADA-89423513A4CA}" type="pres">
      <dgm:prSet presAssocID="{7496ACB6-D41B-4FD7-A2E6-D42565A59E5C}" presName="space" presStyleCnt="0"/>
      <dgm:spPr/>
    </dgm:pt>
    <dgm:pt modelId="{825C8AF0-DA7D-4295-9CC7-ED454D9572BC}" type="pres">
      <dgm:prSet presAssocID="{0B70ACE5-2F14-47FD-8A1E-FCEE91558D1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C8CD9CD-DF28-4C8E-A322-D3FB7732BA10}" type="presOf" srcId="{5BFF6280-D6E3-40DD-8458-D70EC4B61DFA}" destId="{316EE107-551D-466F-A89B-3097AF9804E2}" srcOrd="0" destOrd="0" presId="urn:microsoft.com/office/officeart/2005/8/layout/venn3"/>
    <dgm:cxn modelId="{69E7E1A2-CE93-408C-9918-FBCFAA91E107}" type="presOf" srcId="{0B70ACE5-2F14-47FD-8A1E-FCEE91558D17}" destId="{825C8AF0-DA7D-4295-9CC7-ED454D9572BC}" srcOrd="0" destOrd="0" presId="urn:microsoft.com/office/officeart/2005/8/layout/venn3"/>
    <dgm:cxn modelId="{7DF65365-3531-4FA0-84B0-78510D398943}" type="presOf" srcId="{0003A3F3-46CE-4A39-889B-A9671519A6AD}" destId="{B74862CB-D6D8-45AE-826E-50DF2490B44A}" srcOrd="0" destOrd="0" presId="urn:microsoft.com/office/officeart/2005/8/layout/venn3"/>
    <dgm:cxn modelId="{14020324-3339-43DE-9B66-AA2FC4373715}" srcId="{6170C4A6-31F0-462D-B078-69749E492BAE}" destId="{0B70ACE5-2F14-47FD-8A1E-FCEE91558D17}" srcOrd="2" destOrd="0" parTransId="{7A5BFBD0-7811-4487-833A-9B17B616FC6E}" sibTransId="{E738103B-D11E-49B8-A551-B16D2EA317D7}"/>
    <dgm:cxn modelId="{6A859BB1-E24A-4172-B097-8847055EC2E7}" srcId="{6170C4A6-31F0-462D-B078-69749E492BAE}" destId="{5BFF6280-D6E3-40DD-8458-D70EC4B61DFA}" srcOrd="1" destOrd="0" parTransId="{FD0864F7-26F1-4893-AFB5-0C116796A825}" sibTransId="{7496ACB6-D41B-4FD7-A2E6-D42565A59E5C}"/>
    <dgm:cxn modelId="{B9AECEB1-086F-426D-9326-FA1AC13BFD03}" srcId="{6170C4A6-31F0-462D-B078-69749E492BAE}" destId="{0003A3F3-46CE-4A39-889B-A9671519A6AD}" srcOrd="0" destOrd="0" parTransId="{DB8DD68B-F7DE-4621-B0FA-78FAAE647B00}" sibTransId="{21076AAC-9881-4A2D-95F8-773797BCC270}"/>
    <dgm:cxn modelId="{1D5EE99B-F74D-4356-AEFC-3F763F7EA284}" type="presOf" srcId="{6170C4A6-31F0-462D-B078-69749E492BAE}" destId="{C0E7FF11-0AFA-4643-98EB-D05A4CC6D185}" srcOrd="0" destOrd="0" presId="urn:microsoft.com/office/officeart/2005/8/layout/venn3"/>
    <dgm:cxn modelId="{3D3133D5-240A-4F93-807F-CF0E7F69F71E}" type="presParOf" srcId="{C0E7FF11-0AFA-4643-98EB-D05A4CC6D185}" destId="{B74862CB-D6D8-45AE-826E-50DF2490B44A}" srcOrd="0" destOrd="0" presId="urn:microsoft.com/office/officeart/2005/8/layout/venn3"/>
    <dgm:cxn modelId="{82D658EE-851F-41BA-9DDB-033DEA3D8096}" type="presParOf" srcId="{C0E7FF11-0AFA-4643-98EB-D05A4CC6D185}" destId="{8B81F767-FBC8-4FD5-A0D8-994A7B138542}" srcOrd="1" destOrd="0" presId="urn:microsoft.com/office/officeart/2005/8/layout/venn3"/>
    <dgm:cxn modelId="{572A4AF9-47C2-4146-B949-61FB6D64D772}" type="presParOf" srcId="{C0E7FF11-0AFA-4643-98EB-D05A4CC6D185}" destId="{316EE107-551D-466F-A89B-3097AF9804E2}" srcOrd="2" destOrd="0" presId="urn:microsoft.com/office/officeart/2005/8/layout/venn3"/>
    <dgm:cxn modelId="{D394A281-DFF7-40CB-B279-F2CCCE8EEC66}" type="presParOf" srcId="{C0E7FF11-0AFA-4643-98EB-D05A4CC6D185}" destId="{C266F14E-5577-44AF-9ADA-89423513A4CA}" srcOrd="3" destOrd="0" presId="urn:microsoft.com/office/officeart/2005/8/layout/venn3"/>
    <dgm:cxn modelId="{FE59D160-56D4-4262-ADFE-10FBF1C0B2A7}" type="presParOf" srcId="{C0E7FF11-0AFA-4643-98EB-D05A4CC6D185}" destId="{825C8AF0-DA7D-4295-9CC7-ED454D9572B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84418-049C-42E1-B0E2-4233281CAD2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58B8020D-C399-479C-BBF5-BB7122FFD887}">
      <dgm:prSet custT="1"/>
      <dgm:spPr/>
      <dgm:t>
        <a:bodyPr/>
        <a:lstStyle/>
        <a:p>
          <a:pPr rtl="0"/>
          <a:r>
            <a:rPr lang="zh-CN" altLang="en-US" sz="2800" dirty="0" smtClean="0"/>
            <a:t>一对一</a:t>
          </a:r>
          <a:endParaRPr lang="zh-CN" altLang="en-US" sz="2800" dirty="0"/>
        </a:p>
      </dgm:t>
    </dgm:pt>
    <dgm:pt modelId="{FDDF4581-32D6-4E3A-848B-5F025EA375AD}" type="parTrans" cxnId="{497CEC1A-311E-4CF8-9CA3-38886579E32C}">
      <dgm:prSet/>
      <dgm:spPr/>
      <dgm:t>
        <a:bodyPr/>
        <a:lstStyle/>
        <a:p>
          <a:endParaRPr lang="zh-CN" altLang="en-US" sz="2800"/>
        </a:p>
      </dgm:t>
    </dgm:pt>
    <dgm:pt modelId="{B0A6E2D3-CCC5-46EB-9E83-BC0CA36DC8FB}" type="sibTrans" cxnId="{497CEC1A-311E-4CF8-9CA3-38886579E32C}">
      <dgm:prSet/>
      <dgm:spPr/>
      <dgm:t>
        <a:bodyPr/>
        <a:lstStyle/>
        <a:p>
          <a:endParaRPr lang="zh-CN" altLang="en-US" sz="2800"/>
        </a:p>
      </dgm:t>
    </dgm:pt>
    <dgm:pt modelId="{5F799258-B083-44BE-BA2C-F3D3A5B77BC7}">
      <dgm:prSet custT="1"/>
      <dgm:spPr/>
      <dgm:t>
        <a:bodyPr/>
        <a:lstStyle/>
        <a:p>
          <a:pPr rtl="0"/>
          <a:r>
            <a:rPr lang="zh-CN" altLang="en-US" sz="2800" smtClean="0"/>
            <a:t>一对多</a:t>
          </a:r>
          <a:endParaRPr lang="zh-CN" altLang="en-US" sz="2800"/>
        </a:p>
      </dgm:t>
    </dgm:pt>
    <dgm:pt modelId="{74855134-0741-4E5C-9852-5326D180BC32}" type="parTrans" cxnId="{C623830D-2BC2-47FD-BC0B-B697BFF9A44C}">
      <dgm:prSet/>
      <dgm:spPr/>
      <dgm:t>
        <a:bodyPr/>
        <a:lstStyle/>
        <a:p>
          <a:endParaRPr lang="zh-CN" altLang="en-US" sz="2800"/>
        </a:p>
      </dgm:t>
    </dgm:pt>
    <dgm:pt modelId="{84FA40F6-A07B-4533-BDF6-4F21A4D93E76}" type="sibTrans" cxnId="{C623830D-2BC2-47FD-BC0B-B697BFF9A44C}">
      <dgm:prSet/>
      <dgm:spPr/>
      <dgm:t>
        <a:bodyPr/>
        <a:lstStyle/>
        <a:p>
          <a:endParaRPr lang="zh-CN" altLang="en-US" sz="2800"/>
        </a:p>
      </dgm:t>
    </dgm:pt>
    <dgm:pt modelId="{4E37C39F-67AF-436C-B9BC-4E9AE79644E6}">
      <dgm:prSet custT="1"/>
      <dgm:spPr/>
      <dgm:t>
        <a:bodyPr/>
        <a:lstStyle/>
        <a:p>
          <a:pPr rtl="0"/>
          <a:r>
            <a:rPr lang="zh-CN" altLang="en-US" sz="2800" dirty="0" smtClean="0"/>
            <a:t>多对一</a:t>
          </a:r>
          <a:endParaRPr lang="zh-CN" altLang="en-US" sz="2800" dirty="0"/>
        </a:p>
      </dgm:t>
    </dgm:pt>
    <dgm:pt modelId="{C20F7056-62F0-4097-AA50-C99EA66BE209}" type="parTrans" cxnId="{C306A93C-9599-41E6-AAF5-76D97762DD52}">
      <dgm:prSet/>
      <dgm:spPr/>
      <dgm:t>
        <a:bodyPr/>
        <a:lstStyle/>
        <a:p>
          <a:endParaRPr lang="zh-CN" altLang="en-US" sz="2800"/>
        </a:p>
      </dgm:t>
    </dgm:pt>
    <dgm:pt modelId="{61CCC5F5-AA23-42B8-BD21-20D744F2011D}" type="sibTrans" cxnId="{C306A93C-9599-41E6-AAF5-76D97762DD52}">
      <dgm:prSet/>
      <dgm:spPr/>
      <dgm:t>
        <a:bodyPr/>
        <a:lstStyle/>
        <a:p>
          <a:endParaRPr lang="zh-CN" altLang="en-US" sz="2800"/>
        </a:p>
      </dgm:t>
    </dgm:pt>
    <dgm:pt modelId="{095C7EA8-D423-49A5-8499-C2281464DF12}" type="pres">
      <dgm:prSet presAssocID="{19D84418-049C-42E1-B0E2-4233281CAD2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F42B8A7-4D76-4F59-8D91-62B415FC6891}" type="pres">
      <dgm:prSet presAssocID="{58B8020D-C399-479C-BBF5-BB7122FFD887}" presName="circ1" presStyleLbl="vennNode1" presStyleIdx="0" presStyleCnt="3"/>
      <dgm:spPr/>
      <dgm:t>
        <a:bodyPr/>
        <a:lstStyle/>
        <a:p>
          <a:endParaRPr lang="zh-CN" altLang="en-US"/>
        </a:p>
      </dgm:t>
    </dgm:pt>
    <dgm:pt modelId="{D4438983-FA06-47E5-906D-1F0091C744E7}" type="pres">
      <dgm:prSet presAssocID="{58B8020D-C399-479C-BBF5-BB7122FFD8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5622D6-3EBD-40B5-B0FC-63B32E166AF8}" type="pres">
      <dgm:prSet presAssocID="{5F799258-B083-44BE-BA2C-F3D3A5B77BC7}" presName="circ2" presStyleLbl="vennNode1" presStyleIdx="1" presStyleCnt="3"/>
      <dgm:spPr/>
      <dgm:t>
        <a:bodyPr/>
        <a:lstStyle/>
        <a:p>
          <a:endParaRPr lang="zh-CN" altLang="en-US"/>
        </a:p>
      </dgm:t>
    </dgm:pt>
    <dgm:pt modelId="{8566C8FB-12F1-486C-BF60-99837894D1BE}" type="pres">
      <dgm:prSet presAssocID="{5F799258-B083-44BE-BA2C-F3D3A5B77BC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FFD16E-BE7C-4EA0-8AEC-921B08B85A36}" type="pres">
      <dgm:prSet presAssocID="{4E37C39F-67AF-436C-B9BC-4E9AE79644E6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51E4DDAF-9277-4C60-BAE1-14DA005A1765}" type="pres">
      <dgm:prSet presAssocID="{4E37C39F-67AF-436C-B9BC-4E9AE79644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87AB85-E468-4C61-B655-17CF71BDA417}" type="presOf" srcId="{58B8020D-C399-479C-BBF5-BB7122FFD887}" destId="{EF42B8A7-4D76-4F59-8D91-62B415FC6891}" srcOrd="0" destOrd="0" presId="urn:microsoft.com/office/officeart/2005/8/layout/venn1"/>
    <dgm:cxn modelId="{E8BF2EA2-7077-46A3-B46B-EC0BDCF877F4}" type="presOf" srcId="{19D84418-049C-42E1-B0E2-4233281CAD2E}" destId="{095C7EA8-D423-49A5-8499-C2281464DF12}" srcOrd="0" destOrd="0" presId="urn:microsoft.com/office/officeart/2005/8/layout/venn1"/>
    <dgm:cxn modelId="{497CEC1A-311E-4CF8-9CA3-38886579E32C}" srcId="{19D84418-049C-42E1-B0E2-4233281CAD2E}" destId="{58B8020D-C399-479C-BBF5-BB7122FFD887}" srcOrd="0" destOrd="0" parTransId="{FDDF4581-32D6-4E3A-848B-5F025EA375AD}" sibTransId="{B0A6E2D3-CCC5-46EB-9E83-BC0CA36DC8FB}"/>
    <dgm:cxn modelId="{DDEFBE23-96DF-4038-B94D-F9BD47021120}" type="presOf" srcId="{5F799258-B083-44BE-BA2C-F3D3A5B77BC7}" destId="{125622D6-3EBD-40B5-B0FC-63B32E166AF8}" srcOrd="0" destOrd="0" presId="urn:microsoft.com/office/officeart/2005/8/layout/venn1"/>
    <dgm:cxn modelId="{C18B973E-4E2B-44AE-B13B-795A1EEA18D9}" type="presOf" srcId="{5F799258-B083-44BE-BA2C-F3D3A5B77BC7}" destId="{8566C8FB-12F1-486C-BF60-99837894D1BE}" srcOrd="1" destOrd="0" presId="urn:microsoft.com/office/officeart/2005/8/layout/venn1"/>
    <dgm:cxn modelId="{A191D572-1D32-4A21-9B6C-C4D0B1EAAD78}" type="presOf" srcId="{58B8020D-C399-479C-BBF5-BB7122FFD887}" destId="{D4438983-FA06-47E5-906D-1F0091C744E7}" srcOrd="1" destOrd="0" presId="urn:microsoft.com/office/officeart/2005/8/layout/venn1"/>
    <dgm:cxn modelId="{8BADBC7B-4F0C-4F5C-9D12-69F6CF22A0E1}" type="presOf" srcId="{4E37C39F-67AF-436C-B9BC-4E9AE79644E6}" destId="{51E4DDAF-9277-4C60-BAE1-14DA005A1765}" srcOrd="1" destOrd="0" presId="urn:microsoft.com/office/officeart/2005/8/layout/venn1"/>
    <dgm:cxn modelId="{C623830D-2BC2-47FD-BC0B-B697BFF9A44C}" srcId="{19D84418-049C-42E1-B0E2-4233281CAD2E}" destId="{5F799258-B083-44BE-BA2C-F3D3A5B77BC7}" srcOrd="1" destOrd="0" parTransId="{74855134-0741-4E5C-9852-5326D180BC32}" sibTransId="{84FA40F6-A07B-4533-BDF6-4F21A4D93E76}"/>
    <dgm:cxn modelId="{68782DCF-9CAB-4625-B70B-7BA7F581FEE0}" type="presOf" srcId="{4E37C39F-67AF-436C-B9BC-4E9AE79644E6}" destId="{8EFFD16E-BE7C-4EA0-8AEC-921B08B85A36}" srcOrd="0" destOrd="0" presId="urn:microsoft.com/office/officeart/2005/8/layout/venn1"/>
    <dgm:cxn modelId="{C306A93C-9599-41E6-AAF5-76D97762DD52}" srcId="{19D84418-049C-42E1-B0E2-4233281CAD2E}" destId="{4E37C39F-67AF-436C-B9BC-4E9AE79644E6}" srcOrd="2" destOrd="0" parTransId="{C20F7056-62F0-4097-AA50-C99EA66BE209}" sibTransId="{61CCC5F5-AA23-42B8-BD21-20D744F2011D}"/>
    <dgm:cxn modelId="{CD04FE99-0D03-4FEC-BE40-458248CECA6B}" type="presParOf" srcId="{095C7EA8-D423-49A5-8499-C2281464DF12}" destId="{EF42B8A7-4D76-4F59-8D91-62B415FC6891}" srcOrd="0" destOrd="0" presId="urn:microsoft.com/office/officeart/2005/8/layout/venn1"/>
    <dgm:cxn modelId="{EA258FC4-9A93-4C92-86C8-519B527C5E9B}" type="presParOf" srcId="{095C7EA8-D423-49A5-8499-C2281464DF12}" destId="{D4438983-FA06-47E5-906D-1F0091C744E7}" srcOrd="1" destOrd="0" presId="urn:microsoft.com/office/officeart/2005/8/layout/venn1"/>
    <dgm:cxn modelId="{CA63C58F-BB42-42E4-ABD3-3FD01CC2D7DF}" type="presParOf" srcId="{095C7EA8-D423-49A5-8499-C2281464DF12}" destId="{125622D6-3EBD-40B5-B0FC-63B32E166AF8}" srcOrd="2" destOrd="0" presId="urn:microsoft.com/office/officeart/2005/8/layout/venn1"/>
    <dgm:cxn modelId="{C38EE21A-12E0-4084-B6AE-A4A30D71E051}" type="presParOf" srcId="{095C7EA8-D423-49A5-8499-C2281464DF12}" destId="{8566C8FB-12F1-486C-BF60-99837894D1BE}" srcOrd="3" destOrd="0" presId="urn:microsoft.com/office/officeart/2005/8/layout/venn1"/>
    <dgm:cxn modelId="{3C4C1001-84DF-4237-8E1A-A45040EC9630}" type="presParOf" srcId="{095C7EA8-D423-49A5-8499-C2281464DF12}" destId="{8EFFD16E-BE7C-4EA0-8AEC-921B08B85A36}" srcOrd="4" destOrd="0" presId="urn:microsoft.com/office/officeart/2005/8/layout/venn1"/>
    <dgm:cxn modelId="{1650FACB-6478-4B4A-9BD0-EF2AD026C98A}" type="presParOf" srcId="{095C7EA8-D423-49A5-8499-C2281464DF12}" destId="{51E4DDAF-9277-4C60-BAE1-14DA005A176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862CB-D6D8-45AE-826E-50DF2490B44A}">
      <dsp:nvSpPr>
        <dsp:cNvPr id="0" name=""/>
        <dsp:cNvSpPr/>
      </dsp:nvSpPr>
      <dsp:spPr>
        <a:xfrm>
          <a:off x="2767" y="434739"/>
          <a:ext cx="2419970" cy="24199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79" tIns="35560" rIns="133179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专业</a:t>
          </a:r>
          <a:endParaRPr lang="zh-CN" altLang="en-US" sz="2800" kern="1200" dirty="0"/>
        </a:p>
      </dsp:txBody>
      <dsp:txXfrm>
        <a:off x="2767" y="434739"/>
        <a:ext cx="2419970" cy="2419970"/>
      </dsp:txXfrm>
    </dsp:sp>
    <dsp:sp modelId="{316EE107-551D-466F-A89B-3097AF9804E2}">
      <dsp:nvSpPr>
        <dsp:cNvPr id="0" name=""/>
        <dsp:cNvSpPr/>
      </dsp:nvSpPr>
      <dsp:spPr>
        <a:xfrm>
          <a:off x="1938743" y="434739"/>
          <a:ext cx="2419970" cy="24199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79" tIns="35560" rIns="133179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职业</a:t>
          </a:r>
          <a:endParaRPr lang="zh-CN" altLang="en-US" sz="2800" kern="1200" dirty="0"/>
        </a:p>
      </dsp:txBody>
      <dsp:txXfrm>
        <a:off x="1938743" y="434739"/>
        <a:ext cx="2419970" cy="2419970"/>
      </dsp:txXfrm>
    </dsp:sp>
    <dsp:sp modelId="{825C8AF0-DA7D-4295-9CC7-ED454D9572BC}">
      <dsp:nvSpPr>
        <dsp:cNvPr id="0" name=""/>
        <dsp:cNvSpPr/>
      </dsp:nvSpPr>
      <dsp:spPr>
        <a:xfrm>
          <a:off x="3874719" y="434739"/>
          <a:ext cx="2419970" cy="24199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79" tIns="35560" rIns="133179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求学路径</a:t>
          </a:r>
          <a:endParaRPr lang="zh-CN" altLang="en-US" sz="2800" kern="1200" dirty="0"/>
        </a:p>
      </dsp:txBody>
      <dsp:txXfrm>
        <a:off x="3874719" y="434739"/>
        <a:ext cx="2419970" cy="24199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2B8A7-4D76-4F59-8D91-62B415FC6891}">
      <dsp:nvSpPr>
        <dsp:cNvPr id="0" name=""/>
        <dsp:cNvSpPr/>
      </dsp:nvSpPr>
      <dsp:spPr>
        <a:xfrm>
          <a:off x="2103120" y="38576"/>
          <a:ext cx="1851660" cy="18516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一对一</a:t>
          </a:r>
          <a:endParaRPr lang="zh-CN" altLang="en-US" sz="2800" kern="1200" dirty="0"/>
        </a:p>
      </dsp:txBody>
      <dsp:txXfrm>
        <a:off x="2350008" y="362616"/>
        <a:ext cx="1357884" cy="833247"/>
      </dsp:txXfrm>
    </dsp:sp>
    <dsp:sp modelId="{125622D6-3EBD-40B5-B0FC-63B32E166AF8}">
      <dsp:nvSpPr>
        <dsp:cNvPr id="0" name=""/>
        <dsp:cNvSpPr/>
      </dsp:nvSpPr>
      <dsp:spPr>
        <a:xfrm>
          <a:off x="2771260" y="1195863"/>
          <a:ext cx="1851660" cy="18516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/>
            <a:t>一对多</a:t>
          </a:r>
          <a:endParaRPr lang="zh-CN" altLang="en-US" sz="2800" kern="1200"/>
        </a:p>
      </dsp:txBody>
      <dsp:txXfrm>
        <a:off x="3337560" y="1674209"/>
        <a:ext cx="1110996" cy="1018413"/>
      </dsp:txXfrm>
    </dsp:sp>
    <dsp:sp modelId="{8EFFD16E-BE7C-4EA0-8AEC-921B08B85A36}">
      <dsp:nvSpPr>
        <dsp:cNvPr id="0" name=""/>
        <dsp:cNvSpPr/>
      </dsp:nvSpPr>
      <dsp:spPr>
        <a:xfrm>
          <a:off x="1434979" y="1195863"/>
          <a:ext cx="1851660" cy="18516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多对一</a:t>
          </a:r>
          <a:endParaRPr lang="zh-CN" altLang="en-US" sz="2800" kern="1200" dirty="0"/>
        </a:p>
      </dsp:txBody>
      <dsp:txXfrm>
        <a:off x="1609344" y="1674209"/>
        <a:ext cx="1110996" cy="1018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2019/12/9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03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60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6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18465" y="932815"/>
            <a:ext cx="11402695" cy="565213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  <a:lvl2pPr>
              <a:defRPr sz="2400" b="1">
                <a:latin typeface="+mj-ea"/>
                <a:ea typeface="+mj-ea"/>
              </a:defRPr>
            </a:lvl2pPr>
            <a:lvl3pPr>
              <a:defRPr sz="2000" b="1">
                <a:latin typeface="+mj-ea"/>
                <a:ea typeface="+mj-ea"/>
              </a:defRPr>
            </a:lvl3pPr>
            <a:lvl4pPr>
              <a:defRPr sz="1800" b="0">
                <a:latin typeface="+mj-ea"/>
                <a:ea typeface="+mj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</p:spTree>
    <p:controls>
      <p:control spid="4154" name="ShockwaveFlash1" r:id="rId2" imgW="2106360" imgH="620280"/>
    </p:controls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8A03-3E9D-4389-ADBC-0A594E13C513}" type="datetimeFigureOut">
              <a:rPr lang="zh-CN" altLang="en-US"/>
              <a:pPr>
                <a:defRPr/>
              </a:pPr>
              <a:t>2019/12/9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CEB6C3-4006-4C25-9196-3FF715201D2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349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35" y="158750"/>
            <a:ext cx="7813675" cy="570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827010" y="158750"/>
            <a:ext cx="1153160" cy="5708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001760" y="158750"/>
            <a:ext cx="798195" cy="5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065" y="6635750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47560" y="6635750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462895" y="6635750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787130" y="1014730"/>
            <a:ext cx="3193415" cy="1818005"/>
            <a:chOff x="12808" y="848"/>
            <a:chExt cx="5253" cy="3344"/>
          </a:xfrm>
        </p:grpSpPr>
        <p:sp>
          <p:nvSpPr>
            <p:cNvPr id="3" name="PA_椭圆 9"/>
            <p:cNvSpPr/>
            <p:nvPr/>
          </p:nvSpPr>
          <p:spPr>
            <a:xfrm>
              <a:off x="12808" y="3864"/>
              <a:ext cx="320" cy="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PA_椭圆 10"/>
            <p:cNvSpPr/>
            <p:nvPr/>
          </p:nvSpPr>
          <p:spPr>
            <a:xfrm>
              <a:off x="14875" y="2310"/>
              <a:ext cx="1424" cy="1424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PA_椭圆 11"/>
            <p:cNvSpPr/>
            <p:nvPr/>
          </p:nvSpPr>
          <p:spPr>
            <a:xfrm>
              <a:off x="14061" y="848"/>
              <a:ext cx="1014" cy="101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PA_椭圆 12"/>
            <p:cNvSpPr/>
            <p:nvPr/>
          </p:nvSpPr>
          <p:spPr>
            <a:xfrm flipV="1">
              <a:off x="16505" y="3450"/>
              <a:ext cx="743" cy="743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PA_椭圆 13"/>
            <p:cNvSpPr/>
            <p:nvPr/>
          </p:nvSpPr>
          <p:spPr>
            <a:xfrm flipV="1">
              <a:off x="15389" y="1423"/>
              <a:ext cx="506" cy="506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PA_椭圆 14"/>
            <p:cNvSpPr/>
            <p:nvPr/>
          </p:nvSpPr>
          <p:spPr>
            <a:xfrm flipV="1">
              <a:off x="13665" y="2569"/>
              <a:ext cx="285" cy="285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PA_椭圆 15"/>
            <p:cNvSpPr/>
            <p:nvPr/>
          </p:nvSpPr>
          <p:spPr>
            <a:xfrm flipV="1">
              <a:off x="14213" y="3518"/>
              <a:ext cx="149" cy="14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23" name="PA_图片 22"/>
            <p:cNvPicPr>
              <a:picLocks noChangeAspect="1"/>
            </p:cNvPicPr>
            <p:nvPr/>
          </p:nvPicPr>
          <p:blipFill>
            <a:blip r:embed="rId6" cstate="print"/>
            <a:srcRect l="6030" r="19232"/>
            <a:stretch>
              <a:fillRect/>
            </a:stretch>
          </p:blipFill>
          <p:spPr>
            <a:xfrm>
              <a:off x="16119" y="848"/>
              <a:ext cx="1943" cy="1938"/>
            </a:xfrm>
            <a:custGeom>
              <a:avLst/>
              <a:gdLst>
                <a:gd name="connsiteX0" fmla="*/ 1237602 w 2475204"/>
                <a:gd name="connsiteY0" fmla="*/ 0 h 2467335"/>
                <a:gd name="connsiteX1" fmla="*/ 2475204 w 2475204"/>
                <a:gd name="connsiteY1" fmla="*/ 1237602 h 2467335"/>
                <a:gd name="connsiteX2" fmla="*/ 1487022 w 2475204"/>
                <a:gd name="connsiteY2" fmla="*/ 2450061 h 2467335"/>
                <a:gd name="connsiteX3" fmla="*/ 1373833 w 2475204"/>
                <a:gd name="connsiteY3" fmla="*/ 2467335 h 2467335"/>
                <a:gd name="connsiteX4" fmla="*/ 1101371 w 2475204"/>
                <a:gd name="connsiteY4" fmla="*/ 2467335 h 2467335"/>
                <a:gd name="connsiteX5" fmla="*/ 988182 w 2475204"/>
                <a:gd name="connsiteY5" fmla="*/ 2450061 h 2467335"/>
                <a:gd name="connsiteX6" fmla="*/ 0 w 2475204"/>
                <a:gd name="connsiteY6" fmla="*/ 1237602 h 2467335"/>
                <a:gd name="connsiteX7" fmla="*/ 1237602 w 2475204"/>
                <a:gd name="connsiteY7" fmla="*/ 0 h 24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5204" h="2467335">
                  <a:moveTo>
                    <a:pt x="1237602" y="0"/>
                  </a:moveTo>
                  <a:cubicBezTo>
                    <a:pt x="1921111" y="0"/>
                    <a:pt x="2475204" y="554093"/>
                    <a:pt x="2475204" y="1237602"/>
                  </a:cubicBezTo>
                  <a:cubicBezTo>
                    <a:pt x="2475204" y="1835673"/>
                    <a:pt x="2050977" y="2334659"/>
                    <a:pt x="1487022" y="2450061"/>
                  </a:cubicBezTo>
                  <a:lnTo>
                    <a:pt x="1373833" y="2467335"/>
                  </a:lnTo>
                  <a:lnTo>
                    <a:pt x="1101371" y="2467335"/>
                  </a:lnTo>
                  <a:lnTo>
                    <a:pt x="988182" y="2450061"/>
                  </a:lnTo>
                  <a:cubicBezTo>
                    <a:pt x="424228" y="2334659"/>
                    <a:pt x="0" y="1835673"/>
                    <a:pt x="0" y="1237602"/>
                  </a:cubicBezTo>
                  <a:cubicBezTo>
                    <a:pt x="0" y="554093"/>
                    <a:pt x="554093" y="0"/>
                    <a:pt x="1237602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wip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2004" y="3068646"/>
            <a:ext cx="4561025" cy="34559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065" y="6623685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7560" y="6623685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62895" y="6623685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70" y="31115"/>
            <a:ext cx="11962765" cy="93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单圆角矩形 1"/>
          <p:cNvSpPr/>
          <p:nvPr/>
        </p:nvSpPr>
        <p:spPr>
          <a:xfrm>
            <a:off x="1233805" y="1534160"/>
            <a:ext cx="8227060" cy="1510665"/>
          </a:xfrm>
          <a:prstGeom prst="snipRoundRect">
            <a:avLst/>
          </a:prstGeom>
          <a:solidFill>
            <a:srgbClr val="F8A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>
            <a:off x="1349375" y="1395730"/>
            <a:ext cx="8201660" cy="1512570"/>
          </a:xfrm>
          <a:prstGeom prst="snipRoundRect">
            <a:avLst/>
          </a:prstGeom>
          <a:solidFill>
            <a:srgbClr val="F05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61870" y="1597025"/>
            <a:ext cx="61702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 smtClean="0">
                <a:solidFill>
                  <a:schemeClr val="bg1"/>
                </a:solidFill>
                <a:latin typeface="+mn-ea"/>
              </a:rPr>
              <a:t>职业专业连连看</a:t>
            </a:r>
            <a:endParaRPr lang="zh-CN" altLang="en-US" sz="6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355" y="471805"/>
            <a:ext cx="3564890" cy="398780"/>
          </a:xfrm>
          <a:prstGeom prst="rect">
            <a:avLst/>
          </a:prstGeom>
          <a:solidFill>
            <a:srgbClr val="0070C0"/>
          </a:solidFill>
          <a:ln w="28575" cap="sq"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《生涯规划指导》高中二年级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0" y="976342"/>
            <a:ext cx="7619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2.  </a:t>
            </a:r>
            <a:r>
              <a:rPr lang="zh-CN" altLang="en-US" sz="2800" dirty="0" smtClean="0"/>
              <a:t>根据</a:t>
            </a:r>
            <a:r>
              <a:rPr lang="zh-CN" altLang="en-US" sz="2800" dirty="0" smtClean="0"/>
              <a:t>我偏向的专业，探索我的求职之路。</a:t>
            </a:r>
            <a:endParaRPr lang="zh-CN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844297"/>
              </p:ext>
            </p:extLst>
          </p:nvPr>
        </p:nvGraphicFramePr>
        <p:xfrm>
          <a:off x="546101" y="1791375"/>
          <a:ext cx="8127999" cy="27573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/>
                <a:gridCol w="2709333"/>
                <a:gridCol w="2709333"/>
              </a:tblGrid>
              <a:tr h="6448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想学的专业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专业类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此专业（类）较强的大学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未来的发展方向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03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03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03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46101" y="4810060"/>
            <a:ext cx="11259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比较以上几所大学及就业去向，再综合其他因素（如学习成绩、</a:t>
            </a:r>
            <a:r>
              <a:rPr lang="zh-CN" altLang="en-US" sz="2400" dirty="0" smtClean="0"/>
              <a:t>城市偏好</a:t>
            </a:r>
            <a:r>
              <a:rPr lang="zh-CN" altLang="en-US" sz="2400" dirty="0" smtClean="0"/>
              <a:t>、家人期待等），我理想的求学、求职路径是：</a:t>
            </a:r>
            <a:r>
              <a:rPr lang="en-US" altLang="zh-CN" sz="2400" dirty="0" smtClean="0"/>
              <a:t>________________________________________________________________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09975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生涯拓展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9250" y="1240971"/>
            <a:ext cx="8125279" cy="389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        每年的大学毕业季，各地各校都会举行人才招聘会，届时用人单位和求职毕业生之间会有面对面的交流，从各种招聘信息中也能看到用人单位对不同专业毕业生的需求，也能看到不同岗位对人才素质的基本要求。逛一逛人才招聘会，完成一份体验报告，你将会有意想不到的收获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83960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A0DDF66-71C1-474B-AA51-DE416AF37EED}" type="slidenum">
              <a:rPr lang="zh-CN" altLang="en-US">
                <a:solidFill>
                  <a:srgbClr val="FFFFFF"/>
                </a:solidFill>
              </a:rPr>
              <a:pPr eaLnBrk="1" hangingPunct="1"/>
              <a:t>12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5163" y="828273"/>
            <a:ext cx="80311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C00000"/>
                </a:solidFill>
              </a:rPr>
              <a:t>职业探索的网站（仅供参考）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78296" y="1508990"/>
            <a:ext cx="96880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1. 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jobsoso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://www.jobsoso.com/</a:t>
            </a:r>
          </a:p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      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JobSoSo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是北森基于全球领先的职业分类信息技术，在国内率先推出的独立职业信息系统搜索门户。这是目前国内唯一的中文职业信息搜索平台，提供的信息也比较全面。</a:t>
            </a:r>
          </a:p>
        </p:txBody>
      </p:sp>
      <p:pic>
        <p:nvPicPr>
          <p:cNvPr id="26629" name="图片 6" descr="微信图片_2018082010303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5164" y="3603626"/>
            <a:ext cx="699680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6"/>
          <p:cNvSpPr txBox="1"/>
          <p:nvPr>
            <p:custDataLst>
              <p:tags r:id="rId1"/>
            </p:custDataLst>
          </p:nvPr>
        </p:nvSpPr>
        <p:spPr>
          <a:xfrm>
            <a:off x="278296" y="269416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生涯资料链接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4BEDB8B-2CC2-46D2-A902-28F8B382E7AC}" type="slidenum">
              <a:rPr lang="zh-CN" altLang="en-US">
                <a:solidFill>
                  <a:srgbClr val="FFFFFF"/>
                </a:solidFill>
              </a:rPr>
              <a:pPr eaLnBrk="1" hangingPunct="1"/>
              <a:t>13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53" y="1050580"/>
            <a:ext cx="8901803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、学</a:t>
            </a: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职群  </a:t>
            </a: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http://www.xuezhiqun.com/</a:t>
            </a: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      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学职群是翼生涯开发的一个大学、专业与职业在校生分享网站，特别适合高中的生涯老师分享给学生参考。学职群包括：</a:t>
            </a: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数学与信息、经管群、数理与科学、技术群、化生与物质、健康群、政史与社会、行政群、人文与美学、设计群、语言与教育、传媒群艺术、体育与休闲群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，涵盖了上百个专业和高校。</a:t>
            </a:r>
          </a:p>
        </p:txBody>
      </p:sp>
      <p:pic>
        <p:nvPicPr>
          <p:cNvPr id="27652" name="图片 4" descr="微信图片_201808201040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332" y="3676651"/>
            <a:ext cx="70262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/>
          <p:cNvSpPr txBox="1"/>
          <p:nvPr>
            <p:custDataLst>
              <p:tags r:id="rId1"/>
            </p:custDataLst>
          </p:nvPr>
        </p:nvSpPr>
        <p:spPr>
          <a:xfrm>
            <a:off x="278296" y="269416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生涯资料链接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3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239" y="485934"/>
            <a:ext cx="506254" cy="5162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-12700" y="-33020"/>
            <a:ext cx="12238990" cy="4401185"/>
          </a:xfrm>
          <a:custGeom>
            <a:avLst/>
            <a:gdLst>
              <a:gd name="connsiteX0" fmla="*/ 0 w 19239"/>
              <a:gd name="connsiteY0" fmla="*/ 0 h 8143"/>
              <a:gd name="connsiteX1" fmla="*/ 28 w 19239"/>
              <a:gd name="connsiteY1" fmla="*/ 6818 h 8143"/>
              <a:gd name="connsiteX2" fmla="*/ 3345 w 19239"/>
              <a:gd name="connsiteY2" fmla="*/ 8143 h 8143"/>
              <a:gd name="connsiteX3" fmla="*/ 11242 w 19239"/>
              <a:gd name="connsiteY3" fmla="*/ 4690 h 8143"/>
              <a:gd name="connsiteX4" fmla="*/ 19222 w 19239"/>
              <a:gd name="connsiteY4" fmla="*/ 4802 h 8143"/>
              <a:gd name="connsiteX5" fmla="*/ 19239 w 19239"/>
              <a:gd name="connsiteY5" fmla="*/ 49 h 8143"/>
              <a:gd name="connsiteX6" fmla="*/ 0 w 19239"/>
              <a:gd name="connsiteY6" fmla="*/ 0 h 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9" h="8143">
                <a:moveTo>
                  <a:pt x="0" y="0"/>
                </a:moveTo>
                <a:lnTo>
                  <a:pt x="28" y="6818"/>
                </a:lnTo>
                <a:cubicBezTo>
                  <a:pt x="140" y="6912"/>
                  <a:pt x="1306" y="7652"/>
                  <a:pt x="3345" y="8143"/>
                </a:cubicBezTo>
                <a:cubicBezTo>
                  <a:pt x="7488" y="7910"/>
                  <a:pt x="8807" y="6042"/>
                  <a:pt x="11242" y="4690"/>
                </a:cubicBezTo>
                <a:cubicBezTo>
                  <a:pt x="13928" y="3278"/>
                  <a:pt x="17407" y="3967"/>
                  <a:pt x="19222" y="4802"/>
                </a:cubicBezTo>
                <a:lnTo>
                  <a:pt x="19239" y="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>
            <a:off x="5151120" y="1703070"/>
            <a:ext cx="7075170" cy="1783715"/>
          </a:xfrm>
          <a:custGeom>
            <a:avLst/>
            <a:gdLst>
              <a:gd name="connsiteX0" fmla="*/ 14854 w 14854"/>
              <a:gd name="connsiteY0" fmla="*/ 679 h 3326"/>
              <a:gd name="connsiteX1" fmla="*/ 14837 w 14854"/>
              <a:gd name="connsiteY1" fmla="*/ 3245 h 3326"/>
              <a:gd name="connsiteX2" fmla="*/ 6767 w 14854"/>
              <a:gd name="connsiteY2" fmla="*/ 2130 h 3326"/>
              <a:gd name="connsiteX3" fmla="*/ 4215 w 14854"/>
              <a:gd name="connsiteY3" fmla="*/ 3012 h 3326"/>
              <a:gd name="connsiteX4" fmla="*/ 1515 w 14854"/>
              <a:gd name="connsiteY4" fmla="*/ 3284 h 3326"/>
              <a:gd name="connsiteX5" fmla="*/ 0 w 14854"/>
              <a:gd name="connsiteY5" fmla="*/ 2956 h 3326"/>
              <a:gd name="connsiteX6" fmla="*/ 1581 w 14854"/>
              <a:gd name="connsiteY6" fmla="*/ 2962 h 3326"/>
              <a:gd name="connsiteX7" fmla="*/ 3702 w 14854"/>
              <a:gd name="connsiteY7" fmla="*/ 2405 h 3326"/>
              <a:gd name="connsiteX8" fmla="*/ 6178 w 14854"/>
              <a:gd name="connsiteY8" fmla="*/ 1035 h 3326"/>
              <a:gd name="connsiteX9" fmla="*/ 12653 w 14854"/>
              <a:gd name="connsiteY9" fmla="*/ 106 h 3326"/>
              <a:gd name="connsiteX10" fmla="*/ 14854 w 14854"/>
              <a:gd name="connsiteY10" fmla="*/ 679 h 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4" h="3326">
                <a:moveTo>
                  <a:pt x="14854" y="679"/>
                </a:moveTo>
                <a:lnTo>
                  <a:pt x="14837" y="3245"/>
                </a:lnTo>
                <a:cubicBezTo>
                  <a:pt x="14406" y="2900"/>
                  <a:pt x="11037" y="976"/>
                  <a:pt x="6767" y="2130"/>
                </a:cubicBezTo>
                <a:cubicBezTo>
                  <a:pt x="5613" y="2405"/>
                  <a:pt x="5386" y="2616"/>
                  <a:pt x="4215" y="3012"/>
                </a:cubicBezTo>
                <a:cubicBezTo>
                  <a:pt x="3044" y="3408"/>
                  <a:pt x="2201" y="3338"/>
                  <a:pt x="1515" y="3284"/>
                </a:cubicBezTo>
                <a:cubicBezTo>
                  <a:pt x="978" y="3255"/>
                  <a:pt x="616" y="3237"/>
                  <a:pt x="0" y="2956"/>
                </a:cubicBezTo>
                <a:cubicBezTo>
                  <a:pt x="516" y="2956"/>
                  <a:pt x="941" y="3055"/>
                  <a:pt x="1581" y="2962"/>
                </a:cubicBezTo>
                <a:cubicBezTo>
                  <a:pt x="2579" y="2826"/>
                  <a:pt x="2685" y="2838"/>
                  <a:pt x="3702" y="2405"/>
                </a:cubicBezTo>
                <a:cubicBezTo>
                  <a:pt x="4649" y="1992"/>
                  <a:pt x="5283" y="1483"/>
                  <a:pt x="6178" y="1035"/>
                </a:cubicBezTo>
                <a:cubicBezTo>
                  <a:pt x="7073" y="587"/>
                  <a:pt x="9416" y="-307"/>
                  <a:pt x="12653" y="106"/>
                </a:cubicBezTo>
                <a:cubicBezTo>
                  <a:pt x="13597" y="269"/>
                  <a:pt x="14154" y="484"/>
                  <a:pt x="14854" y="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-2540" y="3644900"/>
            <a:ext cx="4368800" cy="876935"/>
          </a:xfrm>
          <a:custGeom>
            <a:avLst/>
            <a:gdLst>
              <a:gd name="connsiteX0" fmla="*/ 1 w 8799"/>
              <a:gd name="connsiteY0" fmla="*/ 0 h 1840"/>
              <a:gd name="connsiteX1" fmla="*/ 0 w 8799"/>
              <a:gd name="connsiteY1" fmla="*/ 806 h 1840"/>
              <a:gd name="connsiteX2" fmla="*/ 4360 w 8799"/>
              <a:gd name="connsiteY2" fmla="*/ 1840 h 1840"/>
              <a:gd name="connsiteX3" fmla="*/ 6600 w 8799"/>
              <a:gd name="connsiteY3" fmla="*/ 1700 h 1840"/>
              <a:gd name="connsiteX4" fmla="*/ 8799 w 8799"/>
              <a:gd name="connsiteY4" fmla="*/ 898 h 1840"/>
              <a:gd name="connsiteX5" fmla="*/ 5703 w 8799"/>
              <a:gd name="connsiteY5" fmla="*/ 1534 h 1840"/>
              <a:gd name="connsiteX6" fmla="*/ 2180 w 8799"/>
              <a:gd name="connsiteY6" fmla="*/ 968 h 1840"/>
              <a:gd name="connsiteX7" fmla="*/ 1 w 8799"/>
              <a:gd name="connsiteY7" fmla="*/ 0 h 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9" h="1841">
                <a:moveTo>
                  <a:pt x="1" y="0"/>
                </a:moveTo>
                <a:lnTo>
                  <a:pt x="0" y="806"/>
                </a:lnTo>
                <a:cubicBezTo>
                  <a:pt x="1151" y="1199"/>
                  <a:pt x="2890" y="1840"/>
                  <a:pt x="4360" y="1840"/>
                </a:cubicBezTo>
                <a:cubicBezTo>
                  <a:pt x="5830" y="1840"/>
                  <a:pt x="5620" y="1860"/>
                  <a:pt x="6600" y="1700"/>
                </a:cubicBezTo>
                <a:cubicBezTo>
                  <a:pt x="7580" y="1540"/>
                  <a:pt x="8070" y="1250"/>
                  <a:pt x="8799" y="898"/>
                </a:cubicBezTo>
                <a:cubicBezTo>
                  <a:pt x="8020" y="1220"/>
                  <a:pt x="7370" y="1520"/>
                  <a:pt x="5703" y="1534"/>
                </a:cubicBezTo>
                <a:cubicBezTo>
                  <a:pt x="4070" y="1580"/>
                  <a:pt x="2590" y="1130"/>
                  <a:pt x="2180" y="968"/>
                </a:cubicBezTo>
                <a:cubicBezTo>
                  <a:pt x="1770" y="806"/>
                  <a:pt x="727" y="323"/>
                  <a:pt x="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124801" y="672941"/>
            <a:ext cx="445452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祝愿梦想成真！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3673475" y="6049645"/>
            <a:ext cx="5367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生涯规划，成就更好的自己！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xmlns="" val="2331670746"/>
              </p:ext>
            </p:extLst>
          </p:nvPr>
        </p:nvGraphicFramePr>
        <p:xfrm>
          <a:off x="2457075" y="1892151"/>
          <a:ext cx="6297457" cy="328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标题 1"/>
          <p:cNvSpPr>
            <a:spLocks noGrp="1"/>
          </p:cNvSpPr>
          <p:nvPr/>
        </p:nvSpPr>
        <p:spPr>
          <a:xfrm>
            <a:off x="3542665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099810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>
                <a:solidFill>
                  <a:schemeClr val="accent5"/>
                </a:solidFill>
                <a:uFillTx/>
                <a:latin typeface="+mj-ea"/>
              </a:rPr>
              <a:t>关键词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84186"/>
            <a:ext cx="3632432" cy="39684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3632432" y="2272718"/>
            <a:ext cx="4740431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1. 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你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了解过大学生就业的情况吗？</a:t>
            </a:r>
            <a:endParaRPr lang="zh-CN" altLang="zh-CN" sz="2400" b="0" noProof="1">
              <a:solidFill>
                <a:schemeClr val="tx1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3632432" y="3025193"/>
            <a:ext cx="598263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2. 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你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知道专业和职业之间的关系吗？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思考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3632432" y="3777668"/>
            <a:ext cx="598263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3. 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你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思考过自己将来的求学和求职路径吗？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>
            <p:custDataLst>
              <p:tags r:id="rId1"/>
            </p:custDataLst>
          </p:nvPr>
        </p:nvSpPr>
        <p:spPr>
          <a:xfrm>
            <a:off x="1047145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82710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同心圆 5"/>
          <p:cNvSpPr/>
          <p:nvPr>
            <p:custDataLst>
              <p:tags r:id="rId3"/>
            </p:custDataLst>
          </p:nvPr>
        </p:nvSpPr>
        <p:spPr>
          <a:xfrm>
            <a:off x="322715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306271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同心圆 8"/>
          <p:cNvSpPr/>
          <p:nvPr>
            <p:custDataLst>
              <p:tags r:id="rId5"/>
            </p:custDataLst>
          </p:nvPr>
        </p:nvSpPr>
        <p:spPr>
          <a:xfrm>
            <a:off x="5407159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5242724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同心圆 11"/>
          <p:cNvSpPr/>
          <p:nvPr>
            <p:custDataLst>
              <p:tags r:id="rId7"/>
            </p:custDataLst>
          </p:nvPr>
        </p:nvSpPr>
        <p:spPr>
          <a:xfrm>
            <a:off x="7587166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7422731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同心圆 14"/>
          <p:cNvSpPr/>
          <p:nvPr>
            <p:custDataLst>
              <p:tags r:id="rId9"/>
            </p:custDataLst>
          </p:nvPr>
        </p:nvSpPr>
        <p:spPr>
          <a:xfrm>
            <a:off x="976717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960273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1"/>
            </p:custDataLst>
          </p:nvPr>
        </p:nvCxnSpPr>
        <p:spPr>
          <a:xfrm>
            <a:off x="273391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2"/>
            </p:custDataLst>
          </p:nvPr>
        </p:nvCxnSpPr>
        <p:spPr>
          <a:xfrm>
            <a:off x="4913921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3"/>
            </p:custDataLst>
          </p:nvPr>
        </p:nvCxnSpPr>
        <p:spPr>
          <a:xfrm>
            <a:off x="7093928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4"/>
            </p:custDataLst>
          </p:nvPr>
        </p:nvCxnSpPr>
        <p:spPr>
          <a:xfrm>
            <a:off x="927393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目录</a:t>
            </a: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4680" y="5153025"/>
            <a:ext cx="224028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生涯故事</a:t>
            </a: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806700" y="5153025"/>
            <a:ext cx="228219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生涯体验</a:t>
            </a: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912995" y="5153025"/>
            <a:ext cx="2180590" cy="825500"/>
          </a:xfrm>
          <a:prstGeom prst="rect">
            <a:avLst/>
          </a:prstGeom>
        </p:spPr>
        <p:txBody>
          <a:bodyPr wrap="square" anchor="ctr" anchorCtr="0">
            <a:normAutofit fontScale="975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生涯知识</a:t>
            </a:r>
          </a:p>
        </p:txBody>
      </p: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7094220" y="5153025"/>
            <a:ext cx="2061210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生涯行动</a:t>
            </a: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9274175" y="5153025"/>
            <a:ext cx="2038985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生涯拓展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1224643" y="921243"/>
            <a:ext cx="7772399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noProof="1" smtClean="0">
                <a:solidFill>
                  <a:schemeClr val="tx1"/>
                </a:solidFill>
              </a:rPr>
              <a:t>热门专业不吃香，“冷门”求职却容易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9858" y="1975756"/>
            <a:ext cx="9731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  </a:t>
            </a:r>
            <a:r>
              <a:rPr lang="zh-CN" altLang="en-US" sz="2800" dirty="0" smtClean="0"/>
              <a:t>自主</a:t>
            </a:r>
            <a:r>
              <a:rPr lang="zh-CN" altLang="en-US" sz="2800" dirty="0" smtClean="0"/>
              <a:t>阅读生涯故事。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  </a:t>
            </a:r>
            <a:r>
              <a:rPr lang="zh-CN" altLang="en-US" sz="2800" dirty="0" smtClean="0"/>
              <a:t>思考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  </a:t>
            </a:r>
            <a:r>
              <a:rPr lang="zh-CN" altLang="en-US" sz="2800" dirty="0" smtClean="0"/>
              <a:t>  大学</a:t>
            </a:r>
            <a:r>
              <a:rPr lang="zh-CN" altLang="en-US" sz="2800" dirty="0" smtClean="0"/>
              <a:t>是走向社会的重要阶段，不同的大学、不同的专业意味着不同的职业发展方向，专业和职业之间有着密切的联系，你是否意识到这种联系？你了解专业和职业之间的关系吗？你想好了将来从事理想职业的成长路径了吗？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1715" y="1656696"/>
            <a:ext cx="1025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>
                <a:latin typeface="+mn-ea"/>
              </a:rPr>
              <a:t>采访身边上过大学的长辈，了解他们的同学、同事的基本情况。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15" y="904203"/>
            <a:ext cx="476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活动１：信息大采集</a:t>
            </a:r>
            <a:endParaRPr lang="zh-CN" altLang="en-US" sz="32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1472848"/>
              </p:ext>
            </p:extLst>
          </p:nvPr>
        </p:nvGraphicFramePr>
        <p:xfrm>
          <a:off x="349250" y="2478904"/>
          <a:ext cx="11456306" cy="34810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001"/>
                <a:gridCol w="2278348"/>
                <a:gridCol w="2269671"/>
                <a:gridCol w="3020786"/>
                <a:gridCol w="2857500"/>
              </a:tblGrid>
              <a:tr h="8702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长辈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TA</a:t>
                      </a:r>
                      <a:r>
                        <a:rPr lang="zh-CN" altLang="en-US" sz="2400" dirty="0" smtClean="0"/>
                        <a:t>的职业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变化情况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所学的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大学专业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TA</a:t>
                      </a:r>
                      <a:r>
                        <a:rPr lang="zh-CN" altLang="en-US" sz="2400" dirty="0" smtClean="0"/>
                        <a:t>大学同学的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职业领域分布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TA</a:t>
                      </a:r>
                      <a:r>
                        <a:rPr lang="zh-CN" altLang="en-US" sz="2400" dirty="0" smtClean="0"/>
                        <a:t>同事的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大学专业分布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56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56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56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8971" y="3364392"/>
            <a:ext cx="3739243" cy="2901653"/>
          </a:xfrm>
          <a:prstGeom prst="rect">
            <a:avLst/>
          </a:prstGeom>
        </p:spPr>
      </p:pic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1715" y="1656696"/>
            <a:ext cx="1025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>
                <a:latin typeface="+mn-ea"/>
              </a:rPr>
              <a:t>采访身边上过大学的长辈，了解他们的同学、同事的基本情况。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15" y="904203"/>
            <a:ext cx="476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活动１：信息大采集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349250" y="2841172"/>
            <a:ext cx="977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分析以上信息，对于专业和职业，你发现了什么联系？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349250" y="3927677"/>
            <a:ext cx="977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遭遇困境，曾经的好专业为何突遭冷遇？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88727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9602" y="1013973"/>
            <a:ext cx="403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专业与职业的关系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83733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xmlns="" val="1629360389"/>
              </p:ext>
            </p:extLst>
          </p:nvPr>
        </p:nvGraphicFramePr>
        <p:xfrm>
          <a:off x="1894114" y="2465614"/>
          <a:ext cx="60579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57452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0" y="976342"/>
            <a:ext cx="7619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  </a:t>
            </a:r>
            <a:r>
              <a:rPr lang="zh-CN" altLang="en-US" sz="2800" dirty="0" smtClean="0"/>
              <a:t>根据</a:t>
            </a:r>
            <a:r>
              <a:rPr lang="zh-CN" altLang="en-US" sz="2800" dirty="0" smtClean="0"/>
              <a:t>我理想的职业，探索我的求学之路。</a:t>
            </a:r>
            <a:endParaRPr lang="zh-CN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005474"/>
              </p:ext>
            </p:extLst>
          </p:nvPr>
        </p:nvGraphicFramePr>
        <p:xfrm>
          <a:off x="546101" y="1791375"/>
          <a:ext cx="8127999" cy="25792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/>
                <a:gridCol w="2709333"/>
                <a:gridCol w="2709333"/>
              </a:tblGrid>
              <a:tr h="6448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理想职业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相关的专业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此专业较强的大学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03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03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03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46101" y="4810060"/>
            <a:ext cx="11259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比较以上几所大学及</a:t>
            </a:r>
            <a:r>
              <a:rPr lang="zh-CN" altLang="en-US" sz="2400" dirty="0" smtClean="0"/>
              <a:t>专业，再</a:t>
            </a:r>
            <a:r>
              <a:rPr lang="zh-CN" altLang="en-US" sz="2400" dirty="0" smtClean="0"/>
              <a:t>综合其他因素（如学习成绩、</a:t>
            </a:r>
            <a:r>
              <a:rPr lang="zh-CN" altLang="en-US" sz="2400" dirty="0" smtClean="0"/>
              <a:t>城市偏好</a:t>
            </a:r>
            <a:r>
              <a:rPr lang="zh-CN" altLang="en-US" sz="2400" dirty="0" smtClean="0"/>
              <a:t>、家人期待等），我理想的求学、求职路径是：</a:t>
            </a:r>
            <a:r>
              <a:rPr lang="en-US" altLang="zh-CN" sz="2400" dirty="0" smtClean="0"/>
              <a:t>________________________________________________________________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95620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2e9bcd2-50ab-46f2-b702-70763c3c038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1"/>
  <p:tag name="KSO_WM_UNIT_DIAGRAM_ISNUMVISUAL" val="0"/>
  <p:tag name="KSO_WM_UNIT_DIAGRAM_ISREFERUNIT" val="0"/>
  <p:tag name="KSO_WM_UNIT_COLOR_SCHEME_SHAPE_ID" val="4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2"/>
  <p:tag name="KSO_WM_UNIT_DIAGRAM_ISNUMVISUAL" val="0"/>
  <p:tag name="KSO_WM_UNIT_DIAGRAM_ISREFERUNIT" val="0"/>
  <p:tag name="KSO_WM_UNIT_COLOR_SCHEME_SHAPE_ID" val="6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1"/>
  <p:tag name="KSO_WM_UNIT_DIAGRAM_ISNUMVISUAL" val="0"/>
  <p:tag name="KSO_WM_UNIT_DIAGRAM_ISREFERUNIT" val="0"/>
  <p:tag name="KSO_WM_UNIT_COLOR_SCHEME_SHAPE_ID" val="7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2"/>
  <p:tag name="KSO_WM_UNIT_DIAGRAM_ISNUMVISUAL" val="0"/>
  <p:tag name="KSO_WM_UNIT_DIAGRAM_ISREFERUNIT" val="0"/>
  <p:tag name="KSO_WM_UNIT_COLOR_SCHEME_SHAPE_ID" val="9"/>
  <p:tag name="KSO_WM_UNIT_COLOR_SCHEME_PARENT_PAGE" val="0_4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1"/>
  <p:tag name="KSO_WM_UNIT_DIAGRAM_ISNUMVISUAL" val="0"/>
  <p:tag name="KSO_WM_UNIT_DIAGRAM_ISREFERUNIT" val="0"/>
  <p:tag name="KSO_WM_UNIT_COLOR_SCHEME_SHAPE_ID" val="10"/>
  <p:tag name="KSO_WM_UNIT_COLOR_SCHEME_PARENT_PAGE" val="0_4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1"/>
  <p:tag name="KSO_WM_UNIT_DIAGRAM_ISNUMVISUAL" val="0"/>
  <p:tag name="KSO_WM_UNIT_DIAGRAM_ISREFERUNIT" val="0"/>
  <p:tag name="KSO_WM_UNIT_COLOR_SCHEME_SHAPE_ID" val="12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2"/>
  <p:tag name="KSO_WM_UNIT_DIAGRAM_ISNUMVISUAL" val="0"/>
  <p:tag name="KSO_WM_UNIT_DIAGRAM_ISREFERUNIT" val="0"/>
  <p:tag name="KSO_WM_UNIT_COLOR_SCHEME_SHAPE_ID" val="13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1"/>
  <p:tag name="KSO_WM_UNIT_DIAGRAM_ISNUMVISUAL" val="0"/>
  <p:tag name="KSO_WM_UNIT_DIAGRAM_ISREFERUNIT" val="0"/>
  <p:tag name="KSO_WM_UNIT_COLOR_SCHEME_SHAPE_ID" val="15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2"/>
  <p:tag name="KSO_WM_UNIT_DIAGRAM_ISNUMVISUAL" val="0"/>
  <p:tag name="KSO_WM_UNIT_DIAGRAM_ISREFERUNIT" val="0"/>
  <p:tag name="KSO_WM_UNIT_COLOR_SCHEME_SHAPE_ID" val="16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2_1"/>
  <p:tag name="KSO_WM_UNIT_DIAGRAM_ISNUMVISUAL" val="0"/>
  <p:tag name="KSO_WM_UNIT_DIAGRAM_ISREFERUNIT" val="0"/>
  <p:tag name="KSO_WM_UNIT_COLOR_SCHEME_SHAPE_ID" val="38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3_1"/>
  <p:tag name="KSO_WM_UNIT_DIAGRAM_ISNUMVISUAL" val="0"/>
  <p:tag name="KSO_WM_UNIT_DIAGRAM_ISREFERUNIT" val="0"/>
  <p:tag name="KSO_WM_UNIT_COLOR_SCHEME_SHAPE_ID" val="39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4_1"/>
  <p:tag name="KSO_WM_UNIT_DIAGRAM_ISNUMVISUAL" val="0"/>
  <p:tag name="KSO_WM_UNIT_DIAGRAM_ISREFERUNIT" val="0"/>
  <p:tag name="KSO_WM_UNIT_COLOR_SCHEME_SHAPE_ID" val="40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5_1"/>
  <p:tag name="KSO_WM_UNIT_DIAGRAM_ISNUMVISUAL" val="0"/>
  <p:tag name="KSO_WM_UNIT_DIAGRAM_ISREFERUNIT" val="0"/>
  <p:tag name="KSO_WM_UNIT_COLOR_SCHEME_SHAPE_ID" val="41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2"/>
  <p:tag name="KSO_WM_UNIT_DIAGRAM_ISNUMVISUAL" val="0"/>
  <p:tag name="KSO_WM_UNIT_DIAGRAM_ISREFERUNIT" val="0"/>
  <p:tag name="KSO_WM_UNIT_COLOR_SCHEME_SHAPE_ID" val="3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517</Words>
  <Application>Microsoft Office PowerPoint</Application>
  <PresentationFormat>自定义</PresentationFormat>
  <Paragraphs>76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</cp:lastModifiedBy>
  <cp:revision>211</cp:revision>
  <dcterms:created xsi:type="dcterms:W3CDTF">2019-04-03T03:43:00Z</dcterms:created>
  <dcterms:modified xsi:type="dcterms:W3CDTF">2019-12-09T09:32:51Z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